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64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08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17780-FBFD-4226-BF02-060FBA4B5D28}" type="datetimeFigureOut">
              <a:rPr lang="en-GB" smtClean="0"/>
              <a:t>08/02/2017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96BE-9D00-43E3-82FF-90536B0E5AD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17780-FBFD-4226-BF02-060FBA4B5D28}" type="datetimeFigureOut">
              <a:rPr lang="en-GB" smtClean="0"/>
              <a:t>08/02/2017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96BE-9D00-43E3-82FF-90536B0E5AD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17780-FBFD-4226-BF02-060FBA4B5D28}" type="datetimeFigureOut">
              <a:rPr lang="en-GB" smtClean="0"/>
              <a:t>08/02/2017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96BE-9D00-43E3-82FF-90536B0E5AD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17780-FBFD-4226-BF02-060FBA4B5D28}" type="datetimeFigureOut">
              <a:rPr lang="en-GB" smtClean="0"/>
              <a:t>08/02/2017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96BE-9D00-43E3-82FF-90536B0E5AD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17780-FBFD-4226-BF02-060FBA4B5D28}" type="datetimeFigureOut">
              <a:rPr lang="en-GB" smtClean="0"/>
              <a:t>08/02/2017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96BE-9D00-43E3-82FF-90536B0E5AD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17780-FBFD-4226-BF02-060FBA4B5D28}" type="datetimeFigureOut">
              <a:rPr lang="en-GB" smtClean="0"/>
              <a:t>08/02/2017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96BE-9D00-43E3-82FF-90536B0E5AD1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17780-FBFD-4226-BF02-060FBA4B5D28}" type="datetimeFigureOut">
              <a:rPr lang="en-GB" smtClean="0"/>
              <a:t>08/02/2017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96BE-9D00-43E3-82FF-90536B0E5AD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17780-FBFD-4226-BF02-060FBA4B5D28}" type="datetimeFigureOut">
              <a:rPr lang="en-GB" smtClean="0"/>
              <a:t>08/02/2017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96BE-9D00-43E3-82FF-90536B0E5AD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17780-FBFD-4226-BF02-060FBA4B5D28}" type="datetimeFigureOut">
              <a:rPr lang="en-GB" smtClean="0"/>
              <a:t>08/02/2017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96BE-9D00-43E3-82FF-90536B0E5AD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17780-FBFD-4226-BF02-060FBA4B5D28}" type="datetimeFigureOut">
              <a:rPr lang="en-GB" smtClean="0"/>
              <a:t>08/02/2017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2D96BE-9D00-43E3-82FF-90536B0E5AD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17780-FBFD-4226-BF02-060FBA4B5D28}" type="datetimeFigureOut">
              <a:rPr lang="en-GB" smtClean="0"/>
              <a:t>08/02/2017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D96BE-9D00-43E3-82FF-90536B0E5AD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7917780-FBFD-4226-BF02-060FBA4B5D28}" type="datetimeFigureOut">
              <a:rPr lang="en-GB" smtClean="0"/>
              <a:t>08/02/2017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02D96BE-9D00-43E3-82FF-90536B0E5AD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HEUSMESERVER\sheufiles\sheu2\sheu2\CLIPART\Lemons\BLEMON2.BMP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55976" y="2204864"/>
            <a:ext cx="4639938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 and WELLBEING survey</a:t>
            </a:r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survey for young </a:t>
            </a:r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people</a:t>
            </a:r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23914" y="5622339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Schools and Students Health Education Unit, Exeter</a:t>
            </a:r>
            <a:endParaRPr lang="en-GB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97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\\SHEUSMESERVER\sheufiles\sheu2\sheu2\CLIPART\Lemons\SHRELB.BMP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-99392"/>
            <a:ext cx="5753125" cy="5173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IS IT?   </a:t>
            </a:r>
            <a:br>
              <a:rPr lang="en-GB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What’s the point?</a:t>
            </a:r>
            <a:endParaRPr lang="en-GB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16652"/>
            <a:ext cx="7520940" cy="4848652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It’s a survey about:</a:t>
            </a:r>
            <a:b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your health, </a:t>
            </a:r>
            <a:b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your safety, </a:t>
            </a:r>
            <a:b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how you are feeling, and </a:t>
            </a:r>
            <a:b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learning at school</a:t>
            </a:r>
          </a:p>
          <a:p>
            <a:pPr>
              <a:buFont typeface="Arial" pitchFamily="34" charset="0"/>
              <a:buChar char="•"/>
            </a:pP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is </a:t>
            </a:r>
            <a:r>
              <a:rPr lang="en-GB" sz="20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one of the biggest health surveys in the UK, and since </a:t>
            </a: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1977 hundreds of </a:t>
            </a:r>
            <a:r>
              <a:rPr lang="en-GB" sz="20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thousands of people your age have taken part</a:t>
            </a: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Answers from young people help the school </a:t>
            </a:r>
            <a:r>
              <a:rPr lang="en-GB" sz="20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</a:t>
            </a:r>
            <a:r>
              <a:rPr lang="en-GB" sz="2000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GB" sz="2000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Council </a:t>
            </a:r>
            <a:r>
              <a:rPr lang="en-GB" sz="2000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their planning  to look after you and other people your age</a:t>
            </a:r>
          </a:p>
          <a:p>
            <a:pPr>
              <a:buFont typeface="Arial" pitchFamily="34" charset="0"/>
              <a:buChar char="•"/>
            </a:pPr>
            <a:endParaRPr lang="en-GB" sz="20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0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724479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67544" y="940672"/>
            <a:ext cx="3888432" cy="1323608"/>
          </a:xfrm>
        </p:spPr>
        <p:txBody>
          <a:bodyPr>
            <a:no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find out some important things about young people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415693" y="940672"/>
            <a:ext cx="3200400" cy="1107584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do lots of work in response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144056"/>
            <a:ext cx="7520940" cy="548640"/>
          </a:xfrm>
        </p:spPr>
        <p:txBody>
          <a:bodyPr/>
          <a:lstStyle/>
          <a:p>
            <a:r>
              <a:rPr lang="en-GB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happens afterwards? </a:t>
            </a:r>
            <a:br>
              <a:rPr lang="en-GB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(example council)</a:t>
            </a:r>
            <a:endParaRPr lang="en-GB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683568" y="2164808"/>
            <a:ext cx="3672408" cy="37124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e.g. Y6 pupils spending money on fizzy drinks increased </a:t>
            </a:r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2010-2016: </a:t>
            </a:r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14%, 14%, 19%, 23%</a:t>
            </a:r>
          </a:p>
          <a:p>
            <a:pPr lvl="1"/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</a:t>
            </a:r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2016, </a:t>
            </a:r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74% of secondary school pupils worried about at least one problem ‘quite a lot’ or ‘a lot. </a:t>
            </a:r>
          </a:p>
          <a:p>
            <a:pPr marL="457200" indent="-457200">
              <a:buFont typeface="Arial" pitchFamily="34" charset="0"/>
              <a:buChar char="•"/>
            </a:pPr>
            <a:endParaRPr lang="en-GB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355976" y="2164808"/>
            <a:ext cx="4464496" cy="29854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Schools had discussions with School Council</a:t>
            </a:r>
          </a:p>
          <a:p>
            <a:pPr lvl="1"/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Schools </a:t>
            </a:r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changed </a:t>
            </a:r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some of their lessons </a:t>
            </a:r>
            <a:endParaRPr lang="en-GB" sz="2000" dirty="0" smtClean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Council met with groups of young people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e.g. pupils who are </a:t>
            </a:r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Young 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Carers</a:t>
            </a:r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lvl="1"/>
            <a:r>
              <a:rPr lang="en-GB" sz="20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Council gave schools new advice </a:t>
            </a:r>
          </a:p>
        </p:txBody>
      </p:sp>
    </p:spTree>
    <p:extLst>
      <p:ext uri="{BB962C8B-B14F-4D97-AF65-F5344CB8AC3E}">
        <p14:creationId xmlns:p14="http://schemas.microsoft.com/office/powerpoint/2010/main" val="96706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33938"/>
            <a:ext cx="7520940" cy="548640"/>
          </a:xfrm>
        </p:spPr>
        <p:txBody>
          <a:bodyPr/>
          <a:lstStyle/>
          <a:p>
            <a:r>
              <a:rPr lang="en-GB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it safe?</a:t>
            </a:r>
            <a:endParaRPr lang="en-GB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89233"/>
            <a:ext cx="4032448" cy="3036258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 </a:t>
            </a:r>
            <a:r>
              <a:rPr lang="en-GB" sz="20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don’t put your 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name</a:t>
            </a:r>
            <a:r>
              <a:rPr lang="en-GB" sz="20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anywhere on the questionnaire</a:t>
            </a:r>
          </a:p>
          <a:p>
            <a:pPr>
              <a:buFont typeface="Arial" pitchFamily="34" charset="0"/>
              <a:buChar char="•"/>
            </a:pP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questionnaires </a:t>
            </a:r>
            <a:r>
              <a:rPr lang="en-GB" sz="20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</a:t>
            </a:r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private</a:t>
            </a: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once you have finished they will </a:t>
            </a:r>
            <a:r>
              <a:rPr lang="en-GB" sz="20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be read by anyone connected with </a:t>
            </a: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school</a:t>
            </a:r>
            <a:r>
              <a:rPr lang="en-GB" sz="20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24400" y="1484784"/>
            <a:ext cx="4312096" cy="34084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Char char="•"/>
            </a:pP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school gets only the </a:t>
            </a:r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overall percentages</a:t>
            </a: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not individual answers (so, we might find out that 5% of pupils eat chips every day – but we won’t know who)</a:t>
            </a:r>
          </a:p>
          <a:p>
            <a:pPr>
              <a:buFont typeface="Arial" pitchFamily="34" charset="0"/>
              <a:buChar char="•"/>
            </a:pP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the completed paper questionnaires will be </a:t>
            </a:r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destroyed</a:t>
            </a: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not kept</a:t>
            </a:r>
          </a:p>
          <a:p>
            <a:pPr>
              <a:buFont typeface="Arial" pitchFamily="34" charset="0"/>
              <a:buChar char="•"/>
            </a:pP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results will be kept </a:t>
            </a:r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safe</a:t>
            </a: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by the research team.</a:t>
            </a:r>
          </a:p>
        </p:txBody>
      </p:sp>
      <p:sp>
        <p:nvSpPr>
          <p:cNvPr id="6" name="Rectangle 5"/>
          <p:cNvSpPr/>
          <p:nvPr/>
        </p:nvSpPr>
        <p:spPr>
          <a:xfrm>
            <a:off x="827584" y="908720"/>
            <a:ext cx="56166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one will find out your answers</a:t>
            </a:r>
            <a:endParaRPr lang="en-GB" sz="24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\\SHEUSMESERVER\sheufiles\sheu2\sheu2\CLIPART\Lemons\bnothing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0421" y="3501008"/>
            <a:ext cx="1883979" cy="1507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\\SHEUSMESERVER\sheufiles\sheu2\sheu2\CLIPART\Lemons\stranger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9329" y="0"/>
            <a:ext cx="1156347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3736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60648"/>
            <a:ext cx="7520940" cy="548640"/>
          </a:xfrm>
        </p:spPr>
        <p:txBody>
          <a:bodyPr/>
          <a:lstStyle/>
          <a:p>
            <a:r>
              <a:rPr lang="en-GB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DO I take part?  </a:t>
            </a:r>
            <a:endParaRPr lang="en-GB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47624"/>
            <a:ext cx="6840760" cy="681176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GB" sz="24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Some schools do it online, some on paper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2328355"/>
            <a:ext cx="6307683" cy="229526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Char char="•"/>
            </a:pPr>
            <a:r>
              <a:rPr lang="en-GB" sz="24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course, </a:t>
            </a:r>
            <a:r>
              <a:rPr lang="en-GB" sz="2400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 can leave out any question that you don't want to answer</a:t>
            </a:r>
            <a:r>
              <a:rPr lang="en-GB" sz="24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but we hope you will want to take part and enjoy the exercise.  </a:t>
            </a:r>
          </a:p>
          <a:p>
            <a:pPr>
              <a:buFont typeface="Arial" pitchFamily="34" charset="0"/>
              <a:buChar char="•"/>
            </a:pPr>
            <a:r>
              <a:rPr lang="en-GB" sz="24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also hope that you will have a chance to discuss some of the results in class lessons.  </a:t>
            </a:r>
          </a:p>
          <a:p>
            <a:pPr>
              <a:buFont typeface="Arial" pitchFamily="34" charset="0"/>
              <a:buChar char="•"/>
            </a:pPr>
            <a:r>
              <a:rPr lang="en-GB" sz="24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you do not want to take part in this study at all, please let your teacher know.</a:t>
            </a:r>
            <a:endParaRPr lang="en-GB" sz="24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3568" y="1728232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I have to take part?</a:t>
            </a:r>
            <a:endParaRPr lang="en-GB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146" name="Picture 2" descr="\\SHEUSMESERVER\sheufiles\sheu2\sheu2\CLIPART\Lemons\Teach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78"/>
          <a:stretch/>
        </p:blipFill>
        <p:spPr bwMode="auto">
          <a:xfrm>
            <a:off x="6703219" y="2572218"/>
            <a:ext cx="2261120" cy="1807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\\SHEUSMESERVER\sheufiles\sheu2\sheu2\CLIPART\Lemons\COMPUTER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9409" y="332656"/>
            <a:ext cx="1592262" cy="1824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191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60648"/>
            <a:ext cx="7520940" cy="548640"/>
          </a:xfrm>
        </p:spPr>
        <p:txBody>
          <a:bodyPr/>
          <a:lstStyle/>
          <a:p>
            <a:r>
              <a:rPr lang="en-GB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More about taking part… </a:t>
            </a:r>
            <a:endParaRPr lang="en-GB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836712"/>
            <a:ext cx="7128792" cy="3705512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GB" sz="22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</a:t>
            </a:r>
            <a:r>
              <a:rPr lang="en-GB" sz="22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really important that the information collected must be </a:t>
            </a:r>
            <a:r>
              <a:rPr lang="en-GB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accurate</a:t>
            </a:r>
            <a:r>
              <a:rPr lang="en-GB" sz="22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therefore we want only your </a:t>
            </a:r>
            <a:r>
              <a:rPr lang="en-GB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honest</a:t>
            </a:r>
            <a:r>
              <a:rPr lang="en-GB" sz="22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answers.  </a:t>
            </a:r>
            <a:endParaRPr lang="en-GB" sz="2200" b="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94944" lvl="4" indent="0">
              <a:buNone/>
            </a:pPr>
            <a:r>
              <a:rPr lang="en-GB" sz="2200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</a:t>
            </a:r>
            <a:r>
              <a:rPr lang="en-GB" sz="22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example, if you did not wash your hair yesterday, even though you normally do every day, please tell us the true answer for yesterday</a:t>
            </a:r>
            <a:r>
              <a:rPr lang="en-GB" sz="2200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GB" sz="22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questionnaire is </a:t>
            </a:r>
            <a:r>
              <a:rPr lang="en-GB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a test and you can ask for help </a:t>
            </a:r>
            <a:r>
              <a:rPr lang="en-GB" sz="22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whenever you need it (put your hand up as usual)</a:t>
            </a:r>
          </a:p>
          <a:p>
            <a:pPr>
              <a:buFont typeface="Arial" pitchFamily="34" charset="0"/>
              <a:buChar char="•"/>
            </a:pPr>
            <a:r>
              <a:rPr lang="en-GB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you make a mistake, just correct it  </a:t>
            </a:r>
            <a:r>
              <a:rPr lang="en-GB" sz="22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the research team will make sense of </a:t>
            </a:r>
            <a:r>
              <a:rPr lang="en-GB" sz="22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</a:t>
            </a:r>
            <a:endParaRPr lang="en-GB" sz="22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932040" y="947624"/>
            <a:ext cx="3749040" cy="39125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Char char="•"/>
            </a:pPr>
            <a:endParaRPr lang="en-GB" sz="1800" b="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122" name="Picture 2" descr="\\SHEUSMESERVER\sheufiles\sheu2\sheu2\CLIPART\Lemons\TURNOVER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31295" y="260648"/>
            <a:ext cx="1953906" cy="2034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\\SHEUSMESERVER\sheufiles\sheu2\sheu2\CLIPART\Lemons\HAND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0118" y="2522776"/>
            <a:ext cx="1515083" cy="2337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518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74" y="116632"/>
            <a:ext cx="7520940" cy="548640"/>
          </a:xfrm>
        </p:spPr>
        <p:txBody>
          <a:bodyPr/>
          <a:lstStyle/>
          <a:p>
            <a:r>
              <a:rPr lang="en-GB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THINGS TO WATCH FOR (1)</a:t>
            </a:r>
            <a:endParaRPr lang="en-GB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339" y="980728"/>
            <a:ext cx="7233957" cy="38164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 sz="2000" b="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Your survey may ask about </a:t>
            </a:r>
            <a:r>
              <a:rPr lang="en-GB" sz="2000" b="0" u="sng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young carers</a:t>
            </a: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  There is a definition of ‘young carer’ for the survey:</a:t>
            </a:r>
          </a:p>
          <a:p>
            <a:pPr marL="516636" lvl="4" indent="0">
              <a:buNone/>
            </a:pPr>
            <a:r>
              <a:rPr lang="en-GB" sz="20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Young carers are people under 18 who offer substantial, regular, help to a parent, grandparent, brother or sister who has a disability or mental health, drug or alcohol issues.</a:t>
            </a:r>
            <a:r>
              <a:rPr lang="en-GB" sz="2000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are not asking if you care about your parents, nor if you occasionally help out at home.</a:t>
            </a:r>
          </a:p>
          <a:p>
            <a:pPr marL="0" indent="0"/>
            <a:endParaRPr lang="en-GB" sz="2000" b="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000" b="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Your survey may ask about parents/carers in the </a:t>
            </a:r>
            <a:r>
              <a:rPr lang="en-GB" sz="2000" b="0" u="sng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armed forces</a:t>
            </a: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  We are asking only about </a:t>
            </a:r>
            <a:r>
              <a:rPr lang="en-GB" sz="2000" b="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Mum</a:t>
            </a: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GB" sz="2000" b="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Dad</a:t>
            </a:r>
            <a:r>
              <a:rPr lang="en-GB" sz="20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other guardians or carers in the home, not other family members or relatives, even if you are really proud of them.</a:t>
            </a:r>
          </a:p>
          <a:p>
            <a:endParaRPr lang="en-GB" sz="20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098" name="Picture 2" descr="\\SHEUSMESERVER\sheufiles\sheu2\sheu2\CLIPART\Lemons\parhome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198" y="941438"/>
            <a:ext cx="2082825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3451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774" y="116632"/>
            <a:ext cx="7520940" cy="548640"/>
          </a:xfrm>
        </p:spPr>
        <p:txBody>
          <a:bodyPr/>
          <a:lstStyle/>
          <a:p>
            <a:r>
              <a:rPr lang="en-GB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THINGS TO WATCH FOR (2)</a:t>
            </a:r>
            <a:endParaRPr lang="en-GB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56" t="23453" r="42349" b="50057"/>
          <a:stretch/>
        </p:blipFill>
        <p:spPr bwMode="auto">
          <a:xfrm>
            <a:off x="3707904" y="692696"/>
            <a:ext cx="8425777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449" y="692696"/>
            <a:ext cx="4680520" cy="3816424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200" b="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Your survey may ask for </a:t>
            </a:r>
            <a:r>
              <a:rPr lang="en-GB" sz="2200" b="0" u="sng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postcodes</a:t>
            </a:r>
            <a:r>
              <a:rPr lang="en-GB" sz="22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   </a:t>
            </a:r>
            <a:r>
              <a:rPr lang="en-GB" sz="22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Council would find it really helpful to be able to draw maps of the results, </a:t>
            </a:r>
            <a:r>
              <a:rPr lang="en-GB" sz="2200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 we would like as many full postcodes to be collected as possible. </a:t>
            </a:r>
            <a:endParaRPr lang="en-GB" sz="2200" b="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2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No-one </a:t>
            </a:r>
            <a:r>
              <a:rPr lang="en-GB" sz="22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 find out who you are or write to you at home.  </a:t>
            </a:r>
            <a:endParaRPr lang="en-GB" sz="2200" b="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2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SHEU </a:t>
            </a:r>
            <a:r>
              <a:rPr lang="en-GB" sz="2200" b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not store your whole plain postcode with the rest of your answers.</a:t>
            </a:r>
            <a:endParaRPr lang="en-GB" sz="22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3041576"/>
            <a:ext cx="8964488" cy="3816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219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27584" y="116632"/>
            <a:ext cx="7520940" cy="2759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>
              <a:buFont typeface="Arial" pitchFamily="34" charset="0"/>
              <a:buChar char="•"/>
            </a:pPr>
            <a:r>
              <a:rPr lang="en-GB" sz="3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</a:t>
            </a:r>
            <a:r>
              <a:rPr lang="en-GB" sz="32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 want to talk to someone about anything in the survey, please let a teacher </a:t>
            </a:r>
            <a:r>
              <a:rPr lang="en-GB" sz="3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 </a:t>
            </a:r>
          </a:p>
          <a:p>
            <a:pPr marL="0" indent="0"/>
            <a:r>
              <a:rPr lang="en-GB" sz="3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 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en-GB" sz="3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ring  ChildLine 0800 1111</a:t>
            </a:r>
            <a:endParaRPr lang="en-GB" sz="3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074" name="Picture 2" descr="\\SHEUSMESERVER\sheufiles\sheu2\sheu2\CLIPART\Lemons\bully2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284984"/>
            <a:ext cx="2488109" cy="1624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982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1273</TotalTime>
  <Words>426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Angles</vt:lpstr>
      <vt:lpstr>Health and WELLBEING survey</vt:lpstr>
      <vt:lpstr>WHAT IS IT?    What’s the point?</vt:lpstr>
      <vt:lpstr>What happens afterwards?  (example council)</vt:lpstr>
      <vt:lpstr>Is it safe?</vt:lpstr>
      <vt:lpstr>How DO I take part?  </vt:lpstr>
      <vt:lpstr>More about taking part… </vt:lpstr>
      <vt:lpstr>THINGS TO WATCH FOR (1)</vt:lpstr>
      <vt:lpstr>THINGS TO WATCH FOR (2)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Growing up in North yorkshire</dc:title>
  <dc:creator>DrDave</dc:creator>
  <cp:lastModifiedBy>DrDave</cp:lastModifiedBy>
  <cp:revision>27</cp:revision>
  <dcterms:created xsi:type="dcterms:W3CDTF">2014-03-25T14:08:13Z</dcterms:created>
  <dcterms:modified xsi:type="dcterms:W3CDTF">2017-02-08T10:59:15Z</dcterms:modified>
</cp:coreProperties>
</file>